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Open Sans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jVaaRFmqrsNVZvDjw3m/E6Qf8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719cc77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719cc77b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-xCI986MwcshWFlyvVAd8RIvVPm5KwFp/view" TargetMode="External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UsKWKM2IMrDCTWrn06kxhI0_LRTrbgnK/view" TargetMode="External"/><Relationship Id="rId5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jpg"/><Relationship Id="rId5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jp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3904848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0" y="0"/>
                </a:moveTo>
                <a:lnTo>
                  <a:pt x="5579065" y="0"/>
                </a:lnTo>
                <a:lnTo>
                  <a:pt x="5579065" y="6382152"/>
                </a:lnTo>
                <a:lnTo>
                  <a:pt x="0" y="6382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4984417" y="1404408"/>
            <a:ext cx="8319166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 rot="10800000">
            <a:off x="12708935" y="0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5579065" y="6382152"/>
                </a:moveTo>
                <a:lnTo>
                  <a:pt x="0" y="6382152"/>
                </a:lnTo>
                <a:lnTo>
                  <a:pt x="0" y="0"/>
                </a:lnTo>
                <a:lnTo>
                  <a:pt x="5579065" y="0"/>
                </a:lnTo>
                <a:lnTo>
                  <a:pt x="5579065" y="63821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5400000">
            <a:off x="-301030" y="301030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0" y="0"/>
                </a:moveTo>
                <a:lnTo>
                  <a:pt x="7768508" y="0"/>
                </a:lnTo>
                <a:lnTo>
                  <a:pt x="7768508" y="7166448"/>
                </a:lnTo>
                <a:lnTo>
                  <a:pt x="0" y="7166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-5400000">
            <a:off x="10820522" y="2819522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7768508" y="7166448"/>
                </a:moveTo>
                <a:lnTo>
                  <a:pt x="0" y="7166448"/>
                </a:lnTo>
                <a:lnTo>
                  <a:pt x="0" y="0"/>
                </a:lnTo>
                <a:lnTo>
                  <a:pt x="7768508" y="0"/>
                </a:lnTo>
                <a:lnTo>
                  <a:pt x="7768508" y="716644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-691213" y="3063491"/>
            <a:ext cx="19670427" cy="252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“APRENDIENDO</a:t>
            </a:r>
            <a:endParaRPr/>
          </a:p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JUNTOS”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4507701" y="6267852"/>
            <a:ext cx="9479521" cy="2018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PRESENTACIÓN FINAL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PORTAFOLIO DE TÍTULO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2426196" y="3523320"/>
            <a:ext cx="11301259" cy="4124960"/>
          </a:xfrm>
          <a:custGeom>
            <a:rect b="b" l="l" r="r" t="t"/>
            <a:pathLst>
              <a:path extrusionOk="0" h="4124960" w="11301259">
                <a:moveTo>
                  <a:pt x="0" y="0"/>
                </a:moveTo>
                <a:lnTo>
                  <a:pt x="11301258" y="0"/>
                </a:lnTo>
                <a:lnTo>
                  <a:pt x="11301258" y="4124960"/>
                </a:lnTo>
                <a:lnTo>
                  <a:pt x="0" y="4124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9" name="Google Shape;19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9525" y="5473750"/>
            <a:ext cx="2067199" cy="20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11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1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" name="Google Shape;209;p11" title="2025-06-16 17-18-0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50" y="3006250"/>
            <a:ext cx="9749750" cy="64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719cc77ba_0_3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6719cc77ba_0_3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g36719cc77ba_0_3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6719cc77ba_0_3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g36719cc77ba_0_3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6719cc77ba_0_3" title="PaginaWebAngula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320" y="2698550"/>
            <a:ext cx="12345523" cy="6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/>
        </p:nvSpPr>
        <p:spPr>
          <a:xfrm>
            <a:off x="2696054" y="2303133"/>
            <a:ext cx="128649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Resultados 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759391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Web con inicio de sesión para el profesor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y monitoreo del progreso 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usuarios y cursos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Catálogo de los juegos educativos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13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27" name="Google Shape;227;p13"/>
          <p:cNvSpPr txBox="1"/>
          <p:nvPr/>
        </p:nvSpPr>
        <p:spPr>
          <a:xfrm>
            <a:off x="9486732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Mobile con sesión diferenciada (profesor/alumno)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Múltiples Juegos disponibles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Visor y gestor IN APP</a:t>
            </a:r>
            <a:endParaRPr/>
          </a:p>
          <a:p>
            <a:pPr indent="-124522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13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29" name="Google Shape;229;p1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/>
        </p:nvSpPr>
        <p:spPr>
          <a:xfrm>
            <a:off x="2711554" y="1791508"/>
            <a:ext cx="128649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Obstáculos presentados durante el desarrollo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533402" y="505170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 demasiado extenso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Extenso catalogo de Tecnologias</a:t>
            </a:r>
            <a:endParaRPr/>
          </a:p>
          <a:p>
            <a:pPr indent="-302258" lvl="1" marL="604517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Carga académica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14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37" name="Google Shape;237;p1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4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39" name="Google Shape;239;p14"/>
          <p:cNvSpPr txBox="1"/>
          <p:nvPr/>
        </p:nvSpPr>
        <p:spPr>
          <a:xfrm>
            <a:off x="6972002" y="505915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Acotación de Alcance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Reducción de </a:t>
            </a: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Tecnologías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Planificación de tiempos y desarrollo</a:t>
            </a:r>
            <a:endParaRPr/>
          </a:p>
          <a:p>
            <a:pPr indent="0" lvl="0" marL="0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 flipH="1" rot="10800000">
            <a:off x="8194799" y="572270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/>
        </p:nvSpPr>
        <p:spPr>
          <a:xfrm>
            <a:off x="4075302" y="4240563"/>
            <a:ext cx="10137397" cy="2716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PREGUNTAS DE LA COMISIÓN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15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EscuelaIT Duoc UC - Escuela de Informática y Telecomunicaciones Duoc UC - Duoc  UC | LinkedIn"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3302" y="18860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5400000">
            <a:off x="-6186614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0" y="0"/>
                </a:moveTo>
                <a:lnTo>
                  <a:pt x="13516228" y="0"/>
                </a:lnTo>
                <a:lnTo>
                  <a:pt x="13516228" y="3969675"/>
                </a:lnTo>
                <a:lnTo>
                  <a:pt x="0" y="396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0214229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13516229" y="3969675"/>
                </a:moveTo>
                <a:lnTo>
                  <a:pt x="0" y="3969675"/>
                </a:lnTo>
                <a:lnTo>
                  <a:pt x="0" y="0"/>
                </a:lnTo>
                <a:lnTo>
                  <a:pt x="13516229" y="0"/>
                </a:lnTo>
                <a:lnTo>
                  <a:pt x="13516229" y="396967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059504" y="632773"/>
            <a:ext cx="14169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INTEGRANTES DEL PROYECTO</a:t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408132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0487406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360658" y="8052984"/>
            <a:ext cx="37137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Alejandro Viveros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875190" y="8052984"/>
            <a:ext cx="28434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Lian Grandón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0409200" y="8631126"/>
            <a:ext cx="369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Unity - Backend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699338" y="8631126"/>
            <a:ext cx="4854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 - Backend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>
            <a:off x="13550832" y="-1034500"/>
            <a:ext cx="5941360" cy="12093107"/>
            <a:chOff x="0" y="-66675"/>
            <a:chExt cx="1564803" cy="3185016"/>
          </a:xfrm>
        </p:grpSpPr>
        <p:sp>
          <p:nvSpPr>
            <p:cNvPr id="111" name="Google Shape;111;p3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"/>
          <p:cNvSpPr/>
          <p:nvPr/>
        </p:nvSpPr>
        <p:spPr>
          <a:xfrm>
            <a:off x="11617276" y="2505240"/>
            <a:ext cx="4849029" cy="6496910"/>
          </a:xfrm>
          <a:custGeom>
            <a:rect b="b" l="l" r="r" t="t"/>
            <a:pathLst>
              <a:path extrusionOk="0" h="967522" w="722119">
                <a:moveTo>
                  <a:pt x="102201" y="0"/>
                </a:moveTo>
                <a:lnTo>
                  <a:pt x="619918" y="0"/>
                </a:lnTo>
                <a:cubicBezTo>
                  <a:pt x="676362" y="0"/>
                  <a:pt x="722119" y="45757"/>
                  <a:pt x="722119" y="102201"/>
                </a:cubicBezTo>
                <a:lnTo>
                  <a:pt x="722119" y="865322"/>
                </a:lnTo>
                <a:cubicBezTo>
                  <a:pt x="722119" y="892427"/>
                  <a:pt x="711351" y="918422"/>
                  <a:pt x="692185" y="937588"/>
                </a:cubicBezTo>
                <a:cubicBezTo>
                  <a:pt x="673018" y="956755"/>
                  <a:pt x="647023" y="967522"/>
                  <a:pt x="619918" y="967522"/>
                </a:cubicBezTo>
                <a:lnTo>
                  <a:pt x="102201" y="967522"/>
                </a:lnTo>
                <a:cubicBezTo>
                  <a:pt x="45757" y="967522"/>
                  <a:pt x="0" y="921766"/>
                  <a:pt x="0" y="865322"/>
                </a:cubicBezTo>
                <a:lnTo>
                  <a:pt x="0" y="102201"/>
                </a:lnTo>
                <a:cubicBezTo>
                  <a:pt x="0" y="45757"/>
                  <a:pt x="45757" y="0"/>
                  <a:pt x="10220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9087" r="-6908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500900" y="2731598"/>
            <a:ext cx="4336707" cy="6496959"/>
            <a:chOff x="0" y="-57149"/>
            <a:chExt cx="1081500" cy="1447500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1081399" cy="1277488"/>
            </a:xfrm>
            <a:custGeom>
              <a:rect b="b" l="l" r="r" t="t"/>
              <a:pathLst>
                <a:path extrusionOk="0" h="1277488" w="1081399">
                  <a:moveTo>
                    <a:pt x="96163" y="0"/>
                  </a:moveTo>
                  <a:lnTo>
                    <a:pt x="985236" y="0"/>
                  </a:lnTo>
                  <a:cubicBezTo>
                    <a:pt x="1038345" y="0"/>
                    <a:pt x="1081399" y="43054"/>
                    <a:pt x="1081399" y="96163"/>
                  </a:cubicBezTo>
                  <a:lnTo>
                    <a:pt x="1081399" y="1181325"/>
                  </a:lnTo>
                  <a:cubicBezTo>
                    <a:pt x="1081399" y="1206829"/>
                    <a:pt x="1071267" y="1231288"/>
                    <a:pt x="1053233" y="1249322"/>
                  </a:cubicBezTo>
                  <a:cubicBezTo>
                    <a:pt x="1035199" y="1267356"/>
                    <a:pt x="1010740" y="1277488"/>
                    <a:pt x="985236" y="1277488"/>
                  </a:cubicBezTo>
                  <a:lnTo>
                    <a:pt x="96163" y="1277488"/>
                  </a:lnTo>
                  <a:cubicBezTo>
                    <a:pt x="70659" y="1277488"/>
                    <a:pt x="46199" y="1267356"/>
                    <a:pt x="28165" y="1249322"/>
                  </a:cubicBezTo>
                  <a:cubicBezTo>
                    <a:pt x="10131" y="1231288"/>
                    <a:pt x="0" y="1206829"/>
                    <a:pt x="0" y="1181325"/>
                  </a:cubicBezTo>
                  <a:lnTo>
                    <a:pt x="0" y="96163"/>
                  </a:lnTo>
                  <a:cubicBezTo>
                    <a:pt x="0" y="70659"/>
                    <a:pt x="10131" y="46199"/>
                    <a:pt x="28165" y="28165"/>
                  </a:cubicBezTo>
                  <a:cubicBezTo>
                    <a:pt x="46199" y="10131"/>
                    <a:pt x="70659" y="0"/>
                    <a:pt x="96163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0" y="-57149"/>
              <a:ext cx="1081500" cy="14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 el contexto actual, los dispositivos móviles son parte del día a día incluso en edades tempranas. Sin embargo, muchas veces su uso no está orientado al aprendizaje. Existe una brecha entre tecnología y educación preescolar.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5908677" y="3101325"/>
            <a:ext cx="4578346" cy="5524225"/>
            <a:chOff x="0" y="0"/>
            <a:chExt cx="1135897" cy="1172125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135897" cy="1172125"/>
            </a:xfrm>
            <a:custGeom>
              <a:rect b="b" l="l" r="r" t="t"/>
              <a:pathLst>
                <a:path extrusionOk="0" h="1172125" w="1135897">
                  <a:moveTo>
                    <a:pt x="91549" y="0"/>
                  </a:moveTo>
                  <a:lnTo>
                    <a:pt x="1044348" y="0"/>
                  </a:lnTo>
                  <a:cubicBezTo>
                    <a:pt x="1094909" y="0"/>
                    <a:pt x="1135897" y="40988"/>
                    <a:pt x="1135897" y="91549"/>
                  </a:cubicBezTo>
                  <a:lnTo>
                    <a:pt x="1135897" y="1080576"/>
                  </a:lnTo>
                  <a:cubicBezTo>
                    <a:pt x="1135897" y="1131137"/>
                    <a:pt x="1094909" y="1172125"/>
                    <a:pt x="1044348" y="1172125"/>
                  </a:cubicBezTo>
                  <a:lnTo>
                    <a:pt x="91549" y="1172125"/>
                  </a:lnTo>
                  <a:cubicBezTo>
                    <a:pt x="40988" y="1172125"/>
                    <a:pt x="0" y="1131137"/>
                    <a:pt x="0" y="1080576"/>
                  </a:cubicBezTo>
                  <a:lnTo>
                    <a:pt x="0" y="91549"/>
                  </a:lnTo>
                  <a:cubicBezTo>
                    <a:pt x="0" y="40988"/>
                    <a:pt x="40988" y="0"/>
                    <a:pt x="91549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65443" y="211277"/>
              <a:ext cx="1010100" cy="8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Desarrollar una plataforma educativa interactiva, compuesta por una app móvil con actividades en realidad aumentada y una plataforma web para que los docentes puedan monitorear el aprendizaje en tiempo real.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20" name="Google Shape;120;p3"/>
          <p:cNvCxnSpPr/>
          <p:nvPr/>
        </p:nvCxnSpPr>
        <p:spPr>
          <a:xfrm flipH="1" rot="10800000">
            <a:off x="5030019" y="5829640"/>
            <a:ext cx="700553" cy="14780"/>
          </a:xfrm>
          <a:prstGeom prst="straightConnector1">
            <a:avLst/>
          </a:prstGeom>
          <a:noFill/>
          <a:ln cap="flat" cmpd="sng" w="104775">
            <a:solidFill>
              <a:srgbClr val="FF914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3"/>
          <p:cNvSpPr txBox="1"/>
          <p:nvPr/>
        </p:nvSpPr>
        <p:spPr>
          <a:xfrm>
            <a:off x="397428" y="490885"/>
            <a:ext cx="79128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DESCRIPCIÓN</a:t>
            </a:r>
            <a:br>
              <a:rPr b="1" lang="en-US" sz="6399"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1377510" y="2235965"/>
            <a:ext cx="15532980" cy="2280025"/>
            <a:chOff x="0" y="-66675"/>
            <a:chExt cx="4090991" cy="600501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4090991" cy="533826"/>
            </a:xfrm>
            <a:custGeom>
              <a:rect b="b" l="l" r="r" t="t"/>
              <a:pathLst>
                <a:path extrusionOk="0" h="533826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514387"/>
                  </a:lnTo>
                  <a:cubicBezTo>
                    <a:pt x="4090991" y="525123"/>
                    <a:pt x="4082288" y="533826"/>
                    <a:pt x="4071552" y="533826"/>
                  </a:cubicBezTo>
                  <a:lnTo>
                    <a:pt x="19438" y="533826"/>
                  </a:lnTo>
                  <a:cubicBezTo>
                    <a:pt x="8703" y="533826"/>
                    <a:pt x="0" y="525123"/>
                    <a:pt x="0" y="514387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0" y="-66675"/>
              <a:ext cx="4090991" cy="600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1377500" y="4501126"/>
            <a:ext cx="15533084" cy="5076851"/>
            <a:chOff x="0" y="-66675"/>
            <a:chExt cx="4090991" cy="1298693"/>
          </a:xfrm>
        </p:grpSpPr>
        <p:sp>
          <p:nvSpPr>
            <p:cNvPr id="131" name="Google Shape;131;p4"/>
            <p:cNvSpPr/>
            <p:nvPr/>
          </p:nvSpPr>
          <p:spPr>
            <a:xfrm>
              <a:off x="0" y="0"/>
              <a:ext cx="4090991" cy="1232018"/>
            </a:xfrm>
            <a:custGeom>
              <a:rect b="b" l="l" r="r" t="t"/>
              <a:pathLst>
                <a:path extrusionOk="0" h="1232018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1212580"/>
                  </a:lnTo>
                  <a:cubicBezTo>
                    <a:pt x="4090991" y="1223315"/>
                    <a:pt x="4082288" y="1232018"/>
                    <a:pt x="4071552" y="1232018"/>
                  </a:cubicBezTo>
                  <a:lnTo>
                    <a:pt x="19438" y="1232018"/>
                  </a:lnTo>
                  <a:cubicBezTo>
                    <a:pt x="8703" y="1232018"/>
                    <a:pt x="0" y="1223315"/>
                    <a:pt x="0" y="1212580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0" y="-66675"/>
              <a:ext cx="4090991" cy="1298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1531456" y="1038225"/>
            <a:ext cx="15225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6262629" y="2745014"/>
            <a:ext cx="10174956" cy="1829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aplicación de aprendizaje para niños de pre-básica, compuesto por una app educativa mobile, una plataforma web y un backend de gestión de datos.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718878" y="5166087"/>
            <a:ext cx="10718707" cy="4115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la arquitectura del sistema.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la aplicación móvil con actividades educativas interactivas.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una plataforma web de monitoreo para docentes.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una API y base de datos integradas.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Validar el sistema con usuarios reales.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Documentar y desplegar el sistema.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928130" y="2977888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General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928130" y="5013687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Específicos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7659091" y="1181388"/>
            <a:ext cx="10085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Alcances y limitaciones del proyecto</a:t>
            </a:r>
            <a:endParaRPr/>
          </a:p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335549" y="4446595"/>
            <a:ext cx="7802400" cy="5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b="1" lang="en-US" sz="2599">
                <a:latin typeface="Poppins"/>
                <a:ea typeface="Poppins"/>
                <a:cs typeface="Poppins"/>
                <a:sym typeface="Poppins"/>
              </a:rPr>
              <a:t> Limitaciones</a:t>
            </a:r>
            <a:endParaRPr b="1"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Ámbito Académico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3 experiencias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1 curso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Login, Visualización y Gestión Simplificada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n-US" sz="2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Alcances</a:t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una aplicación en Android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 panel administrativo web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-1460382" y="-1034500"/>
            <a:ext cx="5941360" cy="12093107"/>
            <a:chOff x="0" y="-66675"/>
            <a:chExt cx="1564803" cy="3185016"/>
          </a:xfrm>
        </p:grpSpPr>
        <p:sp>
          <p:nvSpPr>
            <p:cNvPr id="146" name="Google Shape;146;p5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1342983" y="1028700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486" r="-50486" t="0"/>
            </a:stretch>
          </a:blipFill>
          <a:ln cap="rnd" cmpd="sng" w="285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3105811" y="4890939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990" r="-16990" t="0"/>
            </a:stretch>
          </a:blipFill>
          <a:ln cap="rnd" cmpd="sng" w="666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3083281" y="1595414"/>
            <a:ext cx="12121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de trabajo para el desarrollo del proyecto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552000" y="4780325"/>
            <a:ext cx="12916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tradicional en cascada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Razones de elección: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Requerimientos del sistema claramente definidos desde e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 el cumplimiento de plazos académicos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control del avance mediante documentación detallada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-640413" y="3014313"/>
            <a:ext cx="6823821" cy="7806087"/>
          </a:xfrm>
          <a:custGeom>
            <a:rect b="b" l="l" r="r" t="t"/>
            <a:pathLst>
              <a:path extrusionOk="0" h="7806087" w="6823821">
                <a:moveTo>
                  <a:pt x="0" y="0"/>
                </a:moveTo>
                <a:lnTo>
                  <a:pt x="6823821" y="0"/>
                </a:lnTo>
                <a:lnTo>
                  <a:pt x="6823821" y="7806087"/>
                </a:lnTo>
                <a:lnTo>
                  <a:pt x="0" y="7806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 rot="10800000">
            <a:off x="12074823" y="0"/>
            <a:ext cx="6754697" cy="7727013"/>
          </a:xfrm>
          <a:custGeom>
            <a:rect b="b" l="l" r="r" t="t"/>
            <a:pathLst>
              <a:path extrusionOk="0" h="7727013" w="6754697">
                <a:moveTo>
                  <a:pt x="6754698" y="7727013"/>
                </a:moveTo>
                <a:lnTo>
                  <a:pt x="0" y="7727013"/>
                </a:lnTo>
                <a:lnTo>
                  <a:pt x="0" y="0"/>
                </a:lnTo>
                <a:lnTo>
                  <a:pt x="6754698" y="0"/>
                </a:lnTo>
                <a:lnTo>
                  <a:pt x="6754698" y="772701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13596475" y="3995850"/>
            <a:ext cx="4323952" cy="4662653"/>
          </a:xfrm>
          <a:custGeom>
            <a:rect b="b" l="l" r="r" t="t"/>
            <a:pathLst>
              <a:path extrusionOk="0" h="4028210" w="4079200">
                <a:moveTo>
                  <a:pt x="0" y="0"/>
                </a:moveTo>
                <a:lnTo>
                  <a:pt x="4079200" y="0"/>
                </a:lnTo>
                <a:lnTo>
                  <a:pt x="4079200" y="4028210"/>
                </a:lnTo>
                <a:lnTo>
                  <a:pt x="0" y="4028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/>
        </p:nvSpPr>
        <p:spPr>
          <a:xfrm>
            <a:off x="1028700" y="1703564"/>
            <a:ext cx="15550489" cy="13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Cronograma para el desarrollo del proyecto</a:t>
            </a:r>
            <a:endParaRPr/>
          </a:p>
          <a:p>
            <a:pPr indent="0" lvl="0" marL="0" marR="0" rtl="0" algn="ctr">
              <a:lnSpc>
                <a:spcPct val="965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-2331897" y="8139064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7" name="Google Shape;167;p7"/>
          <p:cNvSpPr/>
          <p:nvPr/>
        </p:nvSpPr>
        <p:spPr>
          <a:xfrm rot="10800000">
            <a:off x="11383600" y="-984870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8" name="Google Shape;168;p7"/>
          <p:cNvSpPr/>
          <p:nvPr/>
        </p:nvSpPr>
        <p:spPr>
          <a:xfrm>
            <a:off x="2408197" y="3606318"/>
            <a:ext cx="13471606" cy="3805729"/>
          </a:xfrm>
          <a:custGeom>
            <a:rect b="b" l="l" r="r" t="t"/>
            <a:pathLst>
              <a:path extrusionOk="0" h="3805729" w="13471606">
                <a:moveTo>
                  <a:pt x="0" y="0"/>
                </a:moveTo>
                <a:lnTo>
                  <a:pt x="13471606" y="0"/>
                </a:lnTo>
                <a:lnTo>
                  <a:pt x="13471606" y="3805729"/>
                </a:lnTo>
                <a:lnTo>
                  <a:pt x="0" y="3805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7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>
            <a:off x="1007596" y="3633963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2578899" y="5307926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998" r="-999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3416475" y="4649552"/>
            <a:ext cx="3842825" cy="2305695"/>
          </a:xfrm>
          <a:custGeom>
            <a:rect b="b" l="l" r="r" t="t"/>
            <a:pathLst>
              <a:path extrusionOk="0" h="2305695" w="3842825">
                <a:moveTo>
                  <a:pt x="0" y="0"/>
                </a:moveTo>
                <a:lnTo>
                  <a:pt x="3842825" y="0"/>
                </a:lnTo>
                <a:lnTo>
                  <a:pt x="3842825" y="2305695"/>
                </a:lnTo>
                <a:lnTo>
                  <a:pt x="0" y="2305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7460626" y="4333169"/>
            <a:ext cx="3366748" cy="2622078"/>
          </a:xfrm>
          <a:custGeom>
            <a:rect b="b" l="l" r="r" t="t"/>
            <a:pathLst>
              <a:path extrusionOk="0" h="2622078" w="3366748">
                <a:moveTo>
                  <a:pt x="0" y="0"/>
                </a:moveTo>
                <a:lnTo>
                  <a:pt x="3366748" y="0"/>
                </a:lnTo>
                <a:lnTo>
                  <a:pt x="3366748" y="2622078"/>
                </a:lnTo>
                <a:lnTo>
                  <a:pt x="0" y="262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8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del software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8"/>
          <p:cNvCxnSpPr/>
          <p:nvPr/>
        </p:nvCxnSpPr>
        <p:spPr>
          <a:xfrm flipH="1" rot="10800000">
            <a:off x="5136824" y="530795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81" name="Google Shape;181;p8"/>
          <p:cNvCxnSpPr/>
          <p:nvPr/>
        </p:nvCxnSpPr>
        <p:spPr>
          <a:xfrm flipH="1" rot="10800000">
            <a:off x="11440175" y="5298939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2" name="Google Shape;182;p8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1955364" y="2282297"/>
            <a:ext cx="14224117" cy="7396541"/>
          </a:xfrm>
          <a:custGeom>
            <a:rect b="b" l="l" r="r" t="t"/>
            <a:pathLst>
              <a:path extrusionOk="0" h="7396541" w="14224117">
                <a:moveTo>
                  <a:pt x="0" y="0"/>
                </a:moveTo>
                <a:lnTo>
                  <a:pt x="14224117" y="0"/>
                </a:lnTo>
                <a:lnTo>
                  <a:pt x="14224117" y="7396541"/>
                </a:lnTo>
                <a:lnTo>
                  <a:pt x="0" y="7396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9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 de datos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9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